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3" r:id="rId6"/>
    <p:sldId id="264" r:id="rId7"/>
    <p:sldId id="265" r:id="rId8"/>
    <p:sldId id="267" r:id="rId9"/>
    <p:sldId id="268" r:id="rId10"/>
    <p:sldId id="271" r:id="rId11"/>
    <p:sldId id="272" r:id="rId12"/>
    <p:sldId id="273"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371757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417865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111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45115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702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233626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59436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20961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92312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59E103-D9B0-471E-9400-5DB93C1CCAE6}"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5163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B59E103-D9B0-471E-9400-5DB93C1CCAE6}" type="datetimeFigureOut">
              <a:rPr lang="nl-NL" smtClean="0"/>
              <a:t>19-1-2021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09295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B59E103-D9B0-471E-9400-5DB93C1CCAE6}" type="datetimeFigureOut">
              <a:rPr lang="nl-NL" smtClean="0"/>
              <a:t>19-1-2021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152034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B59E103-D9B0-471E-9400-5DB93C1CCAE6}" type="datetimeFigureOut">
              <a:rPr lang="nl-NL" smtClean="0"/>
              <a:t>19-1-2021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427064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9E103-D9B0-471E-9400-5DB93C1CCAE6}" type="datetimeFigureOut">
              <a:rPr lang="nl-NL" smtClean="0"/>
              <a:t>19-1-2021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48281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B59E103-D9B0-471E-9400-5DB93C1CCAE6}" type="datetimeFigureOut">
              <a:rPr lang="nl-NL" smtClean="0"/>
              <a:t>19-1-2021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426698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B59E103-D9B0-471E-9400-5DB93C1CCAE6}" type="datetimeFigureOut">
              <a:rPr lang="nl-NL" smtClean="0"/>
              <a:t>19-1-2021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AC5E65-753D-4223-9798-5D98BBDA7178}" type="slidenum">
              <a:rPr lang="nl-NL" smtClean="0"/>
              <a:t>‹nr.›</a:t>
            </a:fld>
            <a:endParaRPr lang="nl-NL"/>
          </a:p>
        </p:txBody>
      </p:sp>
    </p:spTree>
    <p:extLst>
      <p:ext uri="{BB962C8B-B14F-4D97-AF65-F5344CB8AC3E}">
        <p14:creationId xmlns:p14="http://schemas.microsoft.com/office/powerpoint/2010/main" val="374144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59E103-D9B0-471E-9400-5DB93C1CCAE6}" type="datetimeFigureOut">
              <a:rPr lang="nl-NL" smtClean="0"/>
              <a:t>19-1-2021</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AC5E65-753D-4223-9798-5D98BBDA7178}" type="slidenum">
              <a:rPr lang="nl-NL" smtClean="0"/>
              <a:t>‹nr.›</a:t>
            </a:fld>
            <a:endParaRPr lang="nl-NL"/>
          </a:p>
        </p:txBody>
      </p:sp>
    </p:spTree>
    <p:extLst>
      <p:ext uri="{BB962C8B-B14F-4D97-AF65-F5344CB8AC3E}">
        <p14:creationId xmlns:p14="http://schemas.microsoft.com/office/powerpoint/2010/main" val="364920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SP9EkFSTM9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urofins-agro.com/nl-nl/boterzuur-en-boterzuurbacterien" TargetMode="External"/><Relationship Id="rId2" Type="http://schemas.openxmlformats.org/officeDocument/2006/relationships/hyperlink" Target="https://www.eurofins-agro.com/nl-nl/melkzuur" TargetMode="External"/><Relationship Id="rId1" Type="http://schemas.openxmlformats.org/officeDocument/2006/relationships/slideLayout" Target="../slideLayouts/slideLayout2.xml"/><Relationship Id="rId5" Type="http://schemas.openxmlformats.org/officeDocument/2006/relationships/hyperlink" Target="https://www.youtube.com/watch?v=ibYKY-hm5bs&amp;feature=emb_logo" TargetMode="External"/><Relationship Id="rId4" Type="http://schemas.openxmlformats.org/officeDocument/2006/relationships/hyperlink" Target="https://www.eurofins-agro.com/nl-nl/broei-broeigevoeligheid-kuilvo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850UlV11eI&amp;feature=youtu.b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7645" y="277632"/>
            <a:ext cx="9144000" cy="863191"/>
          </a:xfrm>
        </p:spPr>
        <p:txBody>
          <a:bodyPr>
            <a:normAutofit fontScale="90000"/>
          </a:bodyPr>
          <a:lstStyle/>
          <a:p>
            <a:pPr algn="l"/>
            <a:r>
              <a:rPr lang="nl-NL" dirty="0">
                <a:solidFill>
                  <a:schemeClr val="tx1"/>
                </a:solidFill>
              </a:rPr>
              <a:t>Pens Karakter</a:t>
            </a:r>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4" y="1121955"/>
            <a:ext cx="8604069" cy="5736046"/>
          </a:xfrm>
          <a:prstGeom prst="rect">
            <a:avLst/>
          </a:prstGeom>
        </p:spPr>
      </p:pic>
    </p:spTree>
    <p:extLst>
      <p:ext uri="{BB962C8B-B14F-4D97-AF65-F5344CB8AC3E}">
        <p14:creationId xmlns:p14="http://schemas.microsoft.com/office/powerpoint/2010/main" val="197936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F717B-E210-4CC2-B862-649813D0E097}"/>
              </a:ext>
            </a:extLst>
          </p:cNvPr>
          <p:cNvSpPr>
            <a:spLocks noGrp="1"/>
          </p:cNvSpPr>
          <p:nvPr>
            <p:ph type="title"/>
          </p:nvPr>
        </p:nvSpPr>
        <p:spPr>
          <a:xfrm>
            <a:off x="677334" y="609600"/>
            <a:ext cx="8596668" cy="6110796"/>
          </a:xfrm>
        </p:spPr>
        <p:txBody>
          <a:bodyPr>
            <a:normAutofit fontScale="90000"/>
          </a:bodyPr>
          <a:lstStyle/>
          <a:p>
            <a:r>
              <a:rPr lang="nl-NL" dirty="0">
                <a:solidFill>
                  <a:schemeClr val="tx1"/>
                </a:solidFill>
              </a:rPr>
              <a:t>Indexen</a:t>
            </a:r>
            <a:br>
              <a:rPr lang="nl-NL" dirty="0"/>
            </a:br>
            <a:br>
              <a:rPr lang="nl-NL" dirty="0"/>
            </a:br>
            <a:br>
              <a:rPr lang="nl-NL" dirty="0"/>
            </a:br>
            <a:r>
              <a:rPr lang="nl-NL" sz="2000" dirty="0"/>
              <a:t>    </a:t>
            </a:r>
            <a:br>
              <a:rPr lang="nl-NL" sz="2000" dirty="0"/>
            </a:br>
            <a:r>
              <a:rPr lang="nl-NL" sz="2000" dirty="0">
                <a:solidFill>
                  <a:schemeClr val="tx1"/>
                </a:solidFill>
              </a:rPr>
              <a:t>Sinds ca 2010 is de Zwavel (S) depositie enorm afgenomen </a:t>
            </a:r>
            <a:r>
              <a:rPr lang="nl-NL" sz="2000" dirty="0" err="1">
                <a:solidFill>
                  <a:schemeClr val="tx1"/>
                </a:solidFill>
              </a:rPr>
              <a:t>agv</a:t>
            </a:r>
            <a:r>
              <a:rPr lang="nl-NL" sz="2000" dirty="0">
                <a:solidFill>
                  <a:schemeClr val="tx1"/>
                </a:solidFill>
              </a:rPr>
              <a:t> katalysatoren in auto’s.</a:t>
            </a:r>
            <a:br>
              <a:rPr lang="nl-NL" sz="2000" dirty="0">
                <a:solidFill>
                  <a:schemeClr val="tx1"/>
                </a:solidFill>
              </a:rPr>
            </a:br>
            <a:br>
              <a:rPr lang="nl-NL" sz="2000" dirty="0">
                <a:solidFill>
                  <a:schemeClr val="tx1"/>
                </a:solidFill>
              </a:rPr>
            </a:br>
            <a:r>
              <a:rPr lang="nl-NL" sz="2000" dirty="0">
                <a:solidFill>
                  <a:schemeClr val="tx1"/>
                </a:solidFill>
              </a:rPr>
              <a:t>Werd er eerder geen S bij bemest, de laatste jaren is S een element wat met name de eerste 2 </a:t>
            </a:r>
            <a:r>
              <a:rPr lang="nl-NL" sz="2000" dirty="0" err="1">
                <a:solidFill>
                  <a:schemeClr val="tx1"/>
                </a:solidFill>
              </a:rPr>
              <a:t>snedes</a:t>
            </a:r>
            <a:r>
              <a:rPr lang="nl-NL" sz="2000" dirty="0">
                <a:solidFill>
                  <a:schemeClr val="tx1"/>
                </a:solidFill>
              </a:rPr>
              <a:t>  noodzakelijk is. </a:t>
            </a:r>
            <a:br>
              <a:rPr lang="nl-NL" sz="2000" dirty="0">
                <a:solidFill>
                  <a:schemeClr val="tx1"/>
                </a:solidFill>
              </a:rPr>
            </a:br>
            <a:br>
              <a:rPr lang="nl-NL" sz="2000" dirty="0">
                <a:solidFill>
                  <a:schemeClr val="tx1"/>
                </a:solidFill>
              </a:rPr>
            </a:br>
            <a:r>
              <a:rPr lang="nl-NL" sz="2000" dirty="0">
                <a:solidFill>
                  <a:schemeClr val="tx1"/>
                </a:solidFill>
              </a:rPr>
              <a:t>Vaak opgenomen in KAS</a:t>
            </a:r>
            <a:br>
              <a:rPr lang="nl-NL" sz="2000" dirty="0">
                <a:solidFill>
                  <a:schemeClr val="tx1"/>
                </a:solidFill>
              </a:rPr>
            </a:br>
            <a:br>
              <a:rPr lang="nl-NL" dirty="0">
                <a:solidFill>
                  <a:schemeClr val="tx1"/>
                </a:solidFill>
              </a:rPr>
            </a:br>
            <a:r>
              <a:rPr lang="nl-NL" dirty="0"/>
              <a:t> </a:t>
            </a:r>
            <a:r>
              <a:rPr lang="nl-NL" sz="1800" dirty="0">
                <a:solidFill>
                  <a:srgbClr val="0070C0"/>
                </a:solidFill>
                <a:hlinkClick r:id="rId2">
                  <a:extLst>
                    <a:ext uri="{A12FA001-AC4F-418D-AE19-62706E023703}">
                      <ahyp:hlinkClr xmlns:ahyp="http://schemas.microsoft.com/office/drawing/2018/hyperlinkcolor" val="tx"/>
                    </a:ext>
                  </a:extLst>
                </a:hlinkClick>
              </a:rPr>
              <a:t>https://www.youtube.com/watch?v=SP9EkFSTM9k</a:t>
            </a:r>
            <a:br>
              <a:rPr lang="nl-NL" dirty="0"/>
            </a:br>
            <a:br>
              <a:rPr lang="nl-NL" dirty="0"/>
            </a:br>
            <a:br>
              <a:rPr lang="nl-NL" dirty="0"/>
            </a:br>
            <a:br>
              <a:rPr lang="nl-NL" dirty="0"/>
            </a:br>
            <a:endParaRPr lang="nl-NL" dirty="0"/>
          </a:p>
        </p:txBody>
      </p:sp>
      <p:pic>
        <p:nvPicPr>
          <p:cNvPr id="5" name="Afbeelding 4">
            <a:extLst>
              <a:ext uri="{FF2B5EF4-FFF2-40B4-BE49-F238E27FC236}">
                <a16:creationId xmlns:a16="http://schemas.microsoft.com/office/drawing/2014/main" id="{6504464D-9D34-4DB5-BF40-4A90F4139646}"/>
              </a:ext>
            </a:extLst>
          </p:cNvPr>
          <p:cNvPicPr>
            <a:picLocks noChangeAspect="1"/>
          </p:cNvPicPr>
          <p:nvPr/>
        </p:nvPicPr>
        <p:blipFill>
          <a:blip r:embed="rId3"/>
          <a:stretch>
            <a:fillRect/>
          </a:stretch>
        </p:blipFill>
        <p:spPr>
          <a:xfrm>
            <a:off x="736518" y="1270000"/>
            <a:ext cx="7762875" cy="1104900"/>
          </a:xfrm>
          <a:prstGeom prst="rect">
            <a:avLst/>
          </a:prstGeom>
        </p:spPr>
      </p:pic>
    </p:spTree>
    <p:extLst>
      <p:ext uri="{BB962C8B-B14F-4D97-AF65-F5344CB8AC3E}">
        <p14:creationId xmlns:p14="http://schemas.microsoft.com/office/powerpoint/2010/main" val="414549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E6851-C3AE-4BF0-A7D1-FB20566A5782}"/>
              </a:ext>
            </a:extLst>
          </p:cNvPr>
          <p:cNvSpPr>
            <a:spLocks noGrp="1"/>
          </p:cNvSpPr>
          <p:nvPr>
            <p:ph type="title"/>
          </p:nvPr>
        </p:nvSpPr>
        <p:spPr/>
        <p:txBody>
          <a:bodyPr/>
          <a:lstStyle/>
          <a:p>
            <a:r>
              <a:rPr lang="nl-NL" dirty="0">
                <a:solidFill>
                  <a:schemeClr val="tx1"/>
                </a:solidFill>
              </a:rPr>
              <a:t>N- index</a:t>
            </a:r>
          </a:p>
        </p:txBody>
      </p:sp>
      <p:sp>
        <p:nvSpPr>
          <p:cNvPr id="3" name="Tijdelijke aanduiding voor inhoud 2">
            <a:extLst>
              <a:ext uri="{FF2B5EF4-FFF2-40B4-BE49-F238E27FC236}">
                <a16:creationId xmlns:a16="http://schemas.microsoft.com/office/drawing/2014/main" id="{B49A978F-F941-4820-BAE3-100C73B64D41}"/>
              </a:ext>
            </a:extLst>
          </p:cNvPr>
          <p:cNvSpPr>
            <a:spLocks noGrp="1"/>
          </p:cNvSpPr>
          <p:nvPr>
            <p:ph idx="1"/>
          </p:nvPr>
        </p:nvSpPr>
        <p:spPr/>
        <p:txBody>
          <a:bodyPr/>
          <a:lstStyle/>
          <a:p>
            <a:r>
              <a:rPr lang="nl-NL" dirty="0"/>
              <a:t>Een N-index in het streeftraject geeft aan dat de verhouding eiwit-suiker in de kuil goed is.</a:t>
            </a:r>
          </a:p>
          <a:p>
            <a:r>
              <a:rPr lang="nl-NL" dirty="0"/>
              <a:t>Suiker is nodig om de kuil goed te kunnen conserveren</a:t>
            </a:r>
          </a:p>
          <a:p>
            <a:r>
              <a:rPr lang="nl-NL" dirty="0"/>
              <a:t>Een te hoge N-index duidt vaak op te weinig zonlicht voorafgaand aan het maaien</a:t>
            </a:r>
          </a:p>
          <a:p>
            <a:r>
              <a:rPr lang="nl-NL" dirty="0"/>
              <a:t>Een afwijkende N-index betekent een minder goede conservering en daardoor minder melkproductie</a:t>
            </a:r>
          </a:p>
        </p:txBody>
      </p:sp>
    </p:spTree>
    <p:extLst>
      <p:ext uri="{BB962C8B-B14F-4D97-AF65-F5344CB8AC3E}">
        <p14:creationId xmlns:p14="http://schemas.microsoft.com/office/powerpoint/2010/main" val="219858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AAD93-A00E-4CE2-95E3-6617F6F4BB1E}"/>
              </a:ext>
            </a:extLst>
          </p:cNvPr>
          <p:cNvSpPr>
            <a:spLocks noGrp="1"/>
          </p:cNvSpPr>
          <p:nvPr>
            <p:ph type="title"/>
          </p:nvPr>
        </p:nvSpPr>
        <p:spPr>
          <a:xfrm>
            <a:off x="677333" y="609600"/>
            <a:ext cx="11298643" cy="6048652"/>
          </a:xfrm>
        </p:spPr>
        <p:txBody>
          <a:bodyPr>
            <a:normAutofit fontScale="90000"/>
          </a:bodyPr>
          <a:lstStyle/>
          <a:p>
            <a:pPr marL="571500" indent="-571500">
              <a:buFont typeface="Arial" panose="020B0604020202020204" pitchFamily="34" charset="0"/>
              <a:buChar char="•"/>
            </a:pPr>
            <a:r>
              <a:rPr lang="nl-NL" dirty="0">
                <a:solidFill>
                  <a:schemeClr val="tx1"/>
                </a:solidFill>
              </a:rPr>
              <a:t>Conserveringsindex</a:t>
            </a:r>
            <a:br>
              <a:rPr lang="nl-NL" dirty="0">
                <a:solidFill>
                  <a:schemeClr val="tx1"/>
                </a:solidFill>
              </a:rPr>
            </a:br>
            <a:br>
              <a:rPr lang="nl-NL" dirty="0">
                <a:solidFill>
                  <a:schemeClr val="tx1"/>
                </a:solidFill>
              </a:rPr>
            </a:br>
            <a:r>
              <a:rPr lang="nl-NL" sz="2200" b="0" i="0" dirty="0">
                <a:solidFill>
                  <a:srgbClr val="40536D"/>
                </a:solidFill>
                <a:effectLst/>
                <a:cs typeface="TH SarabunPSK" panose="020B0502040204020203" pitchFamily="34" charset="-34"/>
              </a:rPr>
              <a:t>Bij de conservering van de kuil is de melkzuurbacterie de belangrijkste speler.</a:t>
            </a: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 </a:t>
            </a: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Deze bacterie zet suikers om in </a:t>
            </a:r>
            <a:r>
              <a:rPr lang="nl-NL" sz="2200" b="1" i="0" u="none" strike="noStrike" dirty="0">
                <a:solidFill>
                  <a:srgbClr val="FF7B27"/>
                </a:solidFill>
                <a:effectLst/>
                <a:cs typeface="TH SarabunPSK" panose="020B0502040204020203" pitchFamily="34" charset="-34"/>
                <a:hlinkClick r:id="rId2"/>
              </a:rPr>
              <a:t>melkzuur</a:t>
            </a:r>
            <a:r>
              <a:rPr lang="nl-NL" sz="2200" b="1" i="0" dirty="0">
                <a:solidFill>
                  <a:srgbClr val="40536D"/>
                </a:solidFill>
                <a:effectLst/>
                <a:cs typeface="TH SarabunPSK" panose="020B0502040204020203" pitchFamily="34" charset="-34"/>
              </a:rPr>
              <a:t>,</a:t>
            </a:r>
            <a:r>
              <a:rPr lang="nl-NL" sz="2200" i="0" dirty="0">
                <a:solidFill>
                  <a:srgbClr val="40536D"/>
                </a:solidFill>
                <a:effectLst/>
                <a:cs typeface="TH SarabunPSK" panose="020B0502040204020203" pitchFamily="34" charset="-34"/>
              </a:rPr>
              <a:t> </a:t>
            </a:r>
            <a:r>
              <a:rPr lang="nl-NL" sz="2200" b="0" i="0" dirty="0">
                <a:solidFill>
                  <a:srgbClr val="40536D"/>
                </a:solidFill>
                <a:effectLst/>
                <a:cs typeface="TH SarabunPSK" panose="020B0502040204020203" pitchFamily="34" charset="-34"/>
              </a:rPr>
              <a:t>waardoor de pH daalt.</a:t>
            </a:r>
            <a:br>
              <a:rPr lang="nl-NL" sz="2200" b="0" i="0" dirty="0">
                <a:solidFill>
                  <a:srgbClr val="40536D"/>
                </a:solidFill>
                <a:effectLst/>
                <a:cs typeface="TH SarabunPSK" panose="020B0502040204020203" pitchFamily="34" charset="-34"/>
              </a:rPr>
            </a:b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Wanneer de pH laag genoeg is ontstaat een evenwichtssituatie, de bacteriegroei stopt.</a:t>
            </a:r>
            <a:br>
              <a:rPr lang="nl-NL" sz="2200" b="0" i="0" dirty="0">
                <a:solidFill>
                  <a:srgbClr val="40536D"/>
                </a:solidFill>
                <a:effectLst/>
                <a:cs typeface="TH SarabunPSK" panose="020B0502040204020203" pitchFamily="34" charset="-34"/>
              </a:rPr>
            </a:b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Voorwaarde voor de groei van de melkzuurbacterie is een zuurstofloze omgeving, een luchtdichte kuil dus. </a:t>
            </a:r>
            <a:br>
              <a:rPr lang="nl-NL" sz="2200" b="0" i="0" dirty="0">
                <a:solidFill>
                  <a:srgbClr val="40536D"/>
                </a:solidFill>
                <a:effectLst/>
                <a:cs typeface="TH SarabunPSK" panose="020B0502040204020203" pitchFamily="34" charset="-34"/>
              </a:rPr>
            </a:b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Zijn de omstandigheden voor de melkzuurbacterie niet goed, dan krijgen andere, ongewenste bacteriën, zoals de </a:t>
            </a:r>
            <a:r>
              <a:rPr lang="nl-NL" sz="2200" b="1" i="0" u="none" strike="noStrike" dirty="0">
                <a:solidFill>
                  <a:srgbClr val="FF7B27"/>
                </a:solidFill>
                <a:effectLst/>
                <a:cs typeface="TH SarabunPSK" panose="020B0502040204020203" pitchFamily="34" charset="-34"/>
                <a:hlinkClick r:id="rId3"/>
              </a:rPr>
              <a:t>boterzuurbacterie</a:t>
            </a:r>
            <a:r>
              <a:rPr lang="nl-NL" sz="2200" b="0" i="0" dirty="0">
                <a:solidFill>
                  <a:srgbClr val="40536D"/>
                </a:solidFill>
                <a:effectLst/>
                <a:cs typeface="TH SarabunPSK" panose="020B0502040204020203" pitchFamily="34" charset="-34"/>
              </a:rPr>
              <a:t>, een kans.</a:t>
            </a:r>
            <a:br>
              <a:rPr lang="nl-NL" sz="2200" b="0" i="0" dirty="0">
                <a:solidFill>
                  <a:srgbClr val="40536D"/>
                </a:solidFill>
                <a:effectLst/>
                <a:cs typeface="TH SarabunPSK" panose="020B0502040204020203" pitchFamily="34" charset="-34"/>
              </a:rPr>
            </a:b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rPr>
              <a:t>Ook ligt </a:t>
            </a:r>
            <a:r>
              <a:rPr lang="nl-NL" sz="2200" b="1" i="0" u="none" strike="noStrike" dirty="0">
                <a:solidFill>
                  <a:srgbClr val="FF7B27"/>
                </a:solidFill>
                <a:effectLst/>
                <a:cs typeface="TH SarabunPSK" panose="020B0502040204020203" pitchFamily="34" charset="-34"/>
                <a:hlinkClick r:id="rId4"/>
              </a:rPr>
              <a:t>broei</a:t>
            </a:r>
            <a:r>
              <a:rPr lang="nl-NL" sz="2200" b="0" i="0" dirty="0">
                <a:solidFill>
                  <a:srgbClr val="40536D"/>
                </a:solidFill>
                <a:effectLst/>
                <a:cs typeface="TH SarabunPSK" panose="020B0502040204020203" pitchFamily="34" charset="-34"/>
              </a:rPr>
              <a:t> op de loer. Dergelijke ongewenste processen verlagen vaak de voederwaarde.</a:t>
            </a:r>
            <a:br>
              <a:rPr lang="nl-NL" sz="2200" b="0" i="0" dirty="0">
                <a:solidFill>
                  <a:srgbClr val="40536D"/>
                </a:solidFill>
                <a:effectLst/>
                <a:cs typeface="TH SarabunPSK" panose="020B0502040204020203" pitchFamily="34" charset="-34"/>
              </a:rPr>
            </a:br>
            <a:br>
              <a:rPr lang="nl-NL" sz="2200" b="0" i="0" dirty="0">
                <a:solidFill>
                  <a:srgbClr val="40536D"/>
                </a:solidFill>
                <a:effectLst/>
                <a:cs typeface="TH SarabunPSK" panose="020B0502040204020203" pitchFamily="34" charset="-34"/>
              </a:rPr>
            </a:br>
            <a:r>
              <a:rPr lang="nl-NL" sz="2200" b="0" i="0" dirty="0">
                <a:solidFill>
                  <a:srgbClr val="40536D"/>
                </a:solidFill>
                <a:effectLst/>
                <a:cs typeface="TH SarabunPSK" panose="020B0502040204020203" pitchFamily="34" charset="-34"/>
                <a:hlinkClick r:id="rId5"/>
              </a:rPr>
              <a:t>https://www.youtube.com/watch?v=ibYKY-hm5bs&amp;feature=emb_logo</a:t>
            </a:r>
            <a:br>
              <a:rPr lang="nl-NL" sz="2200" b="0" i="0" dirty="0">
                <a:solidFill>
                  <a:srgbClr val="40536D"/>
                </a:solidFill>
                <a:effectLst/>
                <a:cs typeface="TH SarabunPSK" panose="020B0502040204020203" pitchFamily="34" charset="-34"/>
              </a:rPr>
            </a:br>
            <a:endParaRPr lang="nl-NL" sz="2200" dirty="0">
              <a:solidFill>
                <a:schemeClr val="tx1"/>
              </a:solidFill>
              <a:cs typeface="TH SarabunPSK" panose="020B0502040204020203" pitchFamily="34" charset="-34"/>
            </a:endParaRPr>
          </a:p>
        </p:txBody>
      </p:sp>
      <p:sp>
        <p:nvSpPr>
          <p:cNvPr id="3" name="Tijdelijke aanduiding voor inhoud 2">
            <a:extLst>
              <a:ext uri="{FF2B5EF4-FFF2-40B4-BE49-F238E27FC236}">
                <a16:creationId xmlns:a16="http://schemas.microsoft.com/office/drawing/2014/main" id="{FC55C113-6AD1-499F-9A44-BCD11C553B54}"/>
              </a:ext>
            </a:extLst>
          </p:cNvPr>
          <p:cNvSpPr>
            <a:spLocks noGrp="1"/>
          </p:cNvSpPr>
          <p:nvPr>
            <p:ph idx="1"/>
          </p:nvPr>
        </p:nvSpPr>
        <p:spPr>
          <a:xfrm>
            <a:off x="5894773" y="7696940"/>
            <a:ext cx="3468006" cy="1833346"/>
          </a:xfrm>
        </p:spPr>
        <p:txBody>
          <a:bodyPr>
            <a:normAutofit/>
          </a:bodyPr>
          <a:lstStyle/>
          <a:p>
            <a:endParaRPr lang="nl-NL" sz="1600" dirty="0"/>
          </a:p>
          <a:p>
            <a:endParaRPr lang="nl-NL" sz="1600" dirty="0"/>
          </a:p>
          <a:p>
            <a:endParaRPr lang="nl-NL" sz="1600" dirty="0"/>
          </a:p>
        </p:txBody>
      </p:sp>
    </p:spTree>
    <p:extLst>
      <p:ext uri="{BB962C8B-B14F-4D97-AF65-F5344CB8AC3E}">
        <p14:creationId xmlns:p14="http://schemas.microsoft.com/office/powerpoint/2010/main" val="137554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8AB82-12AE-42A9-8897-6B0CB4D55EF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8D9FC02-D2EF-467F-9F67-088B10782F9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C7EE484A-D13A-44FE-B73A-CC1EB16B0423}"/>
              </a:ext>
            </a:extLst>
          </p:cNvPr>
          <p:cNvPicPr>
            <a:picLocks noChangeAspect="1"/>
          </p:cNvPicPr>
          <p:nvPr/>
        </p:nvPicPr>
        <p:blipFill>
          <a:blip r:embed="rId2"/>
          <a:stretch>
            <a:fillRect/>
          </a:stretch>
        </p:blipFill>
        <p:spPr>
          <a:xfrm>
            <a:off x="2744844" y="0"/>
            <a:ext cx="5387617" cy="7364027"/>
          </a:xfrm>
          <a:prstGeom prst="rect">
            <a:avLst/>
          </a:prstGeom>
        </p:spPr>
      </p:pic>
    </p:spTree>
    <p:extLst>
      <p:ext uri="{BB962C8B-B14F-4D97-AF65-F5344CB8AC3E}">
        <p14:creationId xmlns:p14="http://schemas.microsoft.com/office/powerpoint/2010/main" val="113910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1"/>
                </a:solidFill>
              </a:rPr>
              <a:t>Maaitijdstip en conservering</a:t>
            </a:r>
          </a:p>
        </p:txBody>
      </p:sp>
      <p:sp>
        <p:nvSpPr>
          <p:cNvPr id="3" name="Tijdelijke aanduiding voor inhoud 2"/>
          <p:cNvSpPr>
            <a:spLocks noGrp="1"/>
          </p:cNvSpPr>
          <p:nvPr>
            <p:ph idx="1"/>
          </p:nvPr>
        </p:nvSpPr>
        <p:spPr/>
        <p:txBody>
          <a:bodyPr>
            <a:normAutofit/>
          </a:bodyPr>
          <a:lstStyle/>
          <a:p>
            <a:r>
              <a:rPr lang="nl-NL" b="1" dirty="0"/>
              <a:t>Mals kort gras </a:t>
            </a:r>
            <a:r>
              <a:rPr lang="nl-NL" dirty="0"/>
              <a:t>altijd wat droger (45-50 % </a:t>
            </a:r>
            <a:r>
              <a:rPr lang="nl-NL" dirty="0" err="1"/>
              <a:t>ds</a:t>
            </a:r>
            <a:r>
              <a:rPr lang="nl-NL" dirty="0"/>
              <a:t>) inkuilen. Dit geeft een betere conservering. Droger materiaal zorgt voor een iets langzamere vertering</a:t>
            </a:r>
          </a:p>
          <a:p>
            <a:r>
              <a:rPr lang="nl-NL" b="1" dirty="0"/>
              <a:t>Ouder gras</a:t>
            </a:r>
            <a:r>
              <a:rPr lang="nl-NL" dirty="0"/>
              <a:t>, zwaardere snede, liever natter inkuilen (30-40 % </a:t>
            </a:r>
            <a:r>
              <a:rPr lang="nl-NL" dirty="0" err="1"/>
              <a:t>ds</a:t>
            </a:r>
            <a:r>
              <a:rPr lang="nl-NL" dirty="0"/>
              <a:t>) omdat de conservering dan wat beter verloopt.</a:t>
            </a:r>
          </a:p>
          <a:p>
            <a:r>
              <a:rPr lang="nl-NL" dirty="0"/>
              <a:t>Natter inkuilen maakt dat meer suikers omgezet worden in melkzuur en daardoor een snelle pH daling</a:t>
            </a:r>
          </a:p>
          <a:p>
            <a:r>
              <a:rPr lang="nl-NL" dirty="0"/>
              <a:t>Door dit zuur worden celwanden “</a:t>
            </a:r>
            <a:r>
              <a:rPr lang="nl-NL" dirty="0" err="1"/>
              <a:t>voorverteerd</a:t>
            </a:r>
            <a:r>
              <a:rPr lang="nl-NL" dirty="0"/>
              <a:t>” in de kuil en daardoor voor de koe ook beter te verteren </a:t>
            </a:r>
          </a:p>
          <a:p>
            <a:r>
              <a:rPr lang="nl-NL" dirty="0"/>
              <a:t>Twee kuilen met dezelfde VEM  waarde kunnen toch verschillend uitpakken: ze kunnen op verschillende manieren worden verteerd</a:t>
            </a:r>
          </a:p>
          <a:p>
            <a:r>
              <a:rPr lang="nl-NL" dirty="0" err="1"/>
              <a:t>Penskarakter</a:t>
            </a:r>
            <a:r>
              <a:rPr lang="nl-NL" dirty="0"/>
              <a:t> hier meer info over</a:t>
            </a:r>
          </a:p>
        </p:txBody>
      </p:sp>
    </p:spTree>
    <p:extLst>
      <p:ext uri="{BB962C8B-B14F-4D97-AF65-F5344CB8AC3E}">
        <p14:creationId xmlns:p14="http://schemas.microsoft.com/office/powerpoint/2010/main" val="126528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1"/>
                </a:solidFill>
              </a:rPr>
              <a:t>Suikergehalte en droge stof</a:t>
            </a:r>
          </a:p>
        </p:txBody>
      </p:sp>
      <p:sp>
        <p:nvSpPr>
          <p:cNvPr id="3" name="Tijdelijke aanduiding voor inhoud 2"/>
          <p:cNvSpPr>
            <a:spLocks noGrp="1"/>
          </p:cNvSpPr>
          <p:nvPr>
            <p:ph idx="1"/>
          </p:nvPr>
        </p:nvSpPr>
        <p:spPr>
          <a:xfrm>
            <a:off x="513806" y="1825625"/>
            <a:ext cx="11286308" cy="4351338"/>
          </a:xfrm>
        </p:spPr>
        <p:txBody>
          <a:bodyPr/>
          <a:lstStyle/>
          <a:p>
            <a:r>
              <a:rPr lang="nl-NL" dirty="0" err="1"/>
              <a:t>Melkzuurbacterien</a:t>
            </a:r>
            <a:r>
              <a:rPr lang="nl-NL" dirty="0"/>
              <a:t> in de kuil zijn nodig voor een goede conservering (pH daling) </a:t>
            </a:r>
          </a:p>
          <a:p>
            <a:r>
              <a:rPr lang="nl-NL" dirty="0"/>
              <a:t>Suiker is de brandstof voor de groei van de </a:t>
            </a:r>
            <a:r>
              <a:rPr lang="nl-NL" dirty="0" err="1"/>
              <a:t>melkzuurbacterien</a:t>
            </a:r>
            <a:r>
              <a:rPr lang="nl-NL" dirty="0"/>
              <a:t> in de kuil</a:t>
            </a:r>
          </a:p>
          <a:p>
            <a:r>
              <a:rPr lang="nl-NL" dirty="0"/>
              <a:t>Natte kuilen hebben meer suiker nodig om goed te kunnen conserveren. Er blijft dan ook minder suiker in de kuil over.</a:t>
            </a:r>
          </a:p>
          <a:p>
            <a:r>
              <a:rPr lang="nl-NL" dirty="0"/>
              <a:t>Zorg dus dat wanneer je natter inkuilt dat het suikergehalte hoog is (zon!)</a:t>
            </a:r>
          </a:p>
          <a:p>
            <a:r>
              <a:rPr lang="nl-NL" dirty="0"/>
              <a:t>Een droge kuil vraagt minder zuur, er zal dus ook meer suiker in het product overblijven</a:t>
            </a:r>
          </a:p>
        </p:txBody>
      </p:sp>
    </p:spTree>
    <p:extLst>
      <p:ext uri="{BB962C8B-B14F-4D97-AF65-F5344CB8AC3E}">
        <p14:creationId xmlns:p14="http://schemas.microsoft.com/office/powerpoint/2010/main" val="98013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1"/>
                </a:solidFill>
              </a:rPr>
              <a:t>Pens karakter:</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t="5105"/>
          <a:stretch/>
        </p:blipFill>
        <p:spPr>
          <a:xfrm>
            <a:off x="0" y="1558833"/>
            <a:ext cx="9744075" cy="4284345"/>
          </a:xfrm>
          <a:prstGeom prst="rect">
            <a:avLst/>
          </a:prstGeom>
        </p:spPr>
      </p:pic>
    </p:spTree>
    <p:extLst>
      <p:ext uri="{BB962C8B-B14F-4D97-AF65-F5344CB8AC3E}">
        <p14:creationId xmlns:p14="http://schemas.microsoft.com/office/powerpoint/2010/main" val="95437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711027" y="1338725"/>
            <a:ext cx="8562975" cy="5524500"/>
          </a:xfrm>
          <a:prstGeom prst="rect">
            <a:avLst/>
          </a:prstGeom>
        </p:spPr>
      </p:pic>
    </p:spTree>
    <p:extLst>
      <p:ext uri="{BB962C8B-B14F-4D97-AF65-F5344CB8AC3E}">
        <p14:creationId xmlns:p14="http://schemas.microsoft.com/office/powerpoint/2010/main" val="204772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solidFill>
                  <a:schemeClr val="tx1"/>
                </a:solidFill>
              </a:rPr>
              <a:t>Penskarakter</a:t>
            </a:r>
            <a:endParaRPr lang="nl-NL" dirty="0">
              <a:solidFill>
                <a:schemeClr val="tx1"/>
              </a:solidFill>
            </a:endParaRPr>
          </a:p>
        </p:txBody>
      </p:sp>
      <p:sp>
        <p:nvSpPr>
          <p:cNvPr id="3" name="Tijdelijke aanduiding voor inhoud 2"/>
          <p:cNvSpPr>
            <a:spLocks noGrp="1"/>
          </p:cNvSpPr>
          <p:nvPr>
            <p:ph idx="1"/>
          </p:nvPr>
        </p:nvSpPr>
        <p:spPr>
          <a:xfrm>
            <a:off x="677335" y="1436915"/>
            <a:ext cx="8675671" cy="4920342"/>
          </a:xfrm>
        </p:spPr>
        <p:txBody>
          <a:bodyPr>
            <a:noAutofit/>
          </a:bodyPr>
          <a:lstStyle/>
          <a:p>
            <a:pPr marL="0" indent="0">
              <a:buNone/>
            </a:pPr>
            <a:r>
              <a:rPr lang="nl-NL" sz="2400" dirty="0"/>
              <a:t>Voederwaarde van </a:t>
            </a:r>
            <a:r>
              <a:rPr lang="nl-NL" sz="2800" b="1" dirty="0"/>
              <a:t>snijmais</a:t>
            </a:r>
            <a:r>
              <a:rPr lang="nl-NL" sz="2400" dirty="0"/>
              <a:t> verandert gedurende de opslag: vertering wordt beter naarmate de opslag langer duurt.</a:t>
            </a:r>
          </a:p>
          <a:p>
            <a:pPr marL="0" indent="0">
              <a:buNone/>
            </a:pPr>
            <a:r>
              <a:rPr lang="nl-NL" sz="2400" dirty="0"/>
              <a:t>Het aandeel bestendig zetmeel verandert </a:t>
            </a:r>
            <a:r>
              <a:rPr lang="nl-NL" sz="2400" dirty="0" err="1"/>
              <a:t>mn</a:t>
            </a:r>
            <a:r>
              <a:rPr lang="nl-NL" sz="2400" dirty="0"/>
              <a:t> de eerste drie maanden na inkuilen </a:t>
            </a:r>
            <a:r>
              <a:rPr lang="nl-NL" sz="2400" dirty="0">
                <a:sym typeface="Wingdings" panose="05000000000000000000" pitchFamily="2" charset="2"/>
              </a:rPr>
              <a:t> van groot belang voor bedrijven met hoge productie !!</a:t>
            </a:r>
            <a:endParaRPr lang="nl-NL" sz="2400" dirty="0"/>
          </a:p>
          <a:p>
            <a:pPr marL="0" indent="0">
              <a:buNone/>
            </a:pPr>
            <a:r>
              <a:rPr lang="nl-NL" sz="2400" dirty="0"/>
              <a:t>Alle kuilen na 1 jaar opslag nog slechts 20 % over van bestendig zetmeel gehalte</a:t>
            </a:r>
          </a:p>
          <a:p>
            <a:pPr marL="0" indent="0">
              <a:buNone/>
            </a:pPr>
            <a:r>
              <a:rPr lang="nl-NL" sz="2400" dirty="0"/>
              <a:t>Dus kuilen met het hoogste % bestendig zetmeel dalen het hardst.</a:t>
            </a:r>
          </a:p>
          <a:p>
            <a:pPr marL="0" indent="0">
              <a:buNone/>
            </a:pPr>
            <a:r>
              <a:rPr lang="nl-NL" sz="2400" dirty="0"/>
              <a:t>Ook zetmeelgehalte daalt na 1 jaar met ca 20 g/</a:t>
            </a:r>
            <a:r>
              <a:rPr lang="nl-NL" sz="2400" dirty="0" err="1"/>
              <a:t>kgds</a:t>
            </a:r>
            <a:endParaRPr lang="nl-NL" sz="2400" dirty="0"/>
          </a:p>
          <a:p>
            <a:pPr marL="0" indent="0">
              <a:buNone/>
            </a:pPr>
            <a:r>
              <a:rPr lang="nl-NL" sz="2400" dirty="0"/>
              <a:t>Deze daling is vooral van belang voor bedrijven die &lt; 50 % snijmais in het rantsoen hebben.</a:t>
            </a:r>
          </a:p>
          <a:p>
            <a:pPr marL="0" indent="0">
              <a:buNone/>
            </a:pPr>
            <a:r>
              <a:rPr lang="nl-NL" sz="2400" dirty="0"/>
              <a:t>Bedrijven met &gt; 50 % </a:t>
            </a:r>
            <a:r>
              <a:rPr lang="nl-NL" sz="2400" dirty="0" err="1"/>
              <a:t>ds</a:t>
            </a:r>
            <a:r>
              <a:rPr lang="nl-NL" sz="2400" dirty="0"/>
              <a:t> snijmais</a:t>
            </a:r>
            <a:r>
              <a:rPr lang="nl-NL" sz="2400" dirty="0">
                <a:sym typeface="Wingdings" panose="05000000000000000000" pitchFamily="2" charset="2"/>
              </a:rPr>
              <a:t> aanbod van bestendig zetmeel blijft dan nog voldoende</a:t>
            </a: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75243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Daling bestendig zetmeel: de beste kuilen dalen het meest !</a:t>
            </a:r>
          </a:p>
        </p:txBody>
      </p:sp>
      <p:pic>
        <p:nvPicPr>
          <p:cNvPr id="4" name="Afbeelding 3"/>
          <p:cNvPicPr>
            <a:picLocks noChangeAspect="1"/>
          </p:cNvPicPr>
          <p:nvPr/>
        </p:nvPicPr>
        <p:blipFill>
          <a:blip r:embed="rId2"/>
          <a:stretch>
            <a:fillRect/>
          </a:stretch>
        </p:blipFill>
        <p:spPr>
          <a:xfrm>
            <a:off x="340042" y="3214026"/>
            <a:ext cx="7610475" cy="3057525"/>
          </a:xfrm>
          <a:prstGeom prst="rect">
            <a:avLst/>
          </a:prstGeom>
        </p:spPr>
      </p:pic>
    </p:spTree>
    <p:extLst>
      <p:ext uri="{BB962C8B-B14F-4D97-AF65-F5344CB8AC3E}">
        <p14:creationId xmlns:p14="http://schemas.microsoft.com/office/powerpoint/2010/main" val="405686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a:solidFill>
                  <a:schemeClr val="tx1"/>
                </a:solidFill>
              </a:rPr>
              <a:t>Snijmaiskuil: Bestendigheid neemt af naarmate de kuil langer zit</a:t>
            </a:r>
            <a:br>
              <a:rPr lang="nl-NL" sz="1800" dirty="0">
                <a:solidFill>
                  <a:schemeClr val="tx1"/>
                </a:solidFill>
              </a:rPr>
            </a:br>
            <a:r>
              <a:rPr lang="nl-NL" sz="1800" dirty="0">
                <a:solidFill>
                  <a:schemeClr val="tx1"/>
                </a:solidFill>
              </a:rPr>
              <a:t>			De beste kuilen dalen het meest</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r="45540"/>
          <a:stretch/>
        </p:blipFill>
        <p:spPr>
          <a:xfrm>
            <a:off x="1846490" y="2160589"/>
            <a:ext cx="5529670" cy="4457700"/>
          </a:xfrm>
          <a:prstGeom prst="rect">
            <a:avLst/>
          </a:prstGeom>
        </p:spPr>
      </p:pic>
    </p:spTree>
    <p:extLst>
      <p:ext uri="{BB962C8B-B14F-4D97-AF65-F5344CB8AC3E}">
        <p14:creationId xmlns:p14="http://schemas.microsoft.com/office/powerpoint/2010/main" val="243136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545479" y="1177517"/>
            <a:ext cx="9020175" cy="4772025"/>
          </a:xfrm>
          <a:prstGeom prst="rect">
            <a:avLst/>
          </a:prstGeom>
        </p:spPr>
      </p:pic>
      <p:sp>
        <p:nvSpPr>
          <p:cNvPr id="6" name="Tekstvak 5">
            <a:extLst>
              <a:ext uri="{FF2B5EF4-FFF2-40B4-BE49-F238E27FC236}">
                <a16:creationId xmlns:a16="http://schemas.microsoft.com/office/drawing/2014/main" id="{C8C29E75-D594-4830-A943-052B701808C3}"/>
              </a:ext>
            </a:extLst>
          </p:cNvPr>
          <p:cNvSpPr txBox="1"/>
          <p:nvPr/>
        </p:nvSpPr>
        <p:spPr>
          <a:xfrm>
            <a:off x="1371600" y="6271551"/>
            <a:ext cx="8091995" cy="923330"/>
          </a:xfrm>
          <a:prstGeom prst="rect">
            <a:avLst/>
          </a:prstGeom>
          <a:noFill/>
        </p:spPr>
        <p:txBody>
          <a:bodyPr wrap="square">
            <a:spAutoFit/>
          </a:bodyPr>
          <a:lstStyle/>
          <a:p>
            <a:pPr marL="0" indent="0">
              <a:buNone/>
            </a:pPr>
            <a:r>
              <a:rPr lang="nl-NL" dirty="0">
                <a:solidFill>
                  <a:srgbClr val="0070C0"/>
                </a:solidFill>
                <a:hlinkClick r:id="rId3">
                  <a:extLst>
                    <a:ext uri="{A12FA001-AC4F-418D-AE19-62706E023703}">
                      <ahyp:hlinkClr xmlns:ahyp="http://schemas.microsoft.com/office/drawing/2018/hyperlinkcolor" val="tx"/>
                    </a:ext>
                  </a:extLst>
                </a:hlinkClick>
              </a:rPr>
              <a:t>https://www.youtube.com/watch?v=Y850UlV11eI&amp;feature=youtu.be</a:t>
            </a:r>
            <a:endParaRPr lang="nl-NL" dirty="0">
              <a:solidFill>
                <a:srgbClr val="0070C0"/>
              </a:solidFill>
            </a:endParaRPr>
          </a:p>
          <a:p>
            <a:pPr marL="0" indent="0">
              <a:buNone/>
            </a:pPr>
            <a:endParaRPr lang="nl-NL" dirty="0">
              <a:solidFill>
                <a:srgbClr val="0070C0"/>
              </a:solidFill>
            </a:endParaRPr>
          </a:p>
          <a:p>
            <a:pPr marL="0" indent="0">
              <a:buNone/>
            </a:pPr>
            <a:endParaRPr lang="nl-NL" dirty="0">
              <a:solidFill>
                <a:schemeClr val="tx1"/>
              </a:solidFill>
            </a:endParaRPr>
          </a:p>
        </p:txBody>
      </p:sp>
    </p:spTree>
    <p:extLst>
      <p:ext uri="{BB962C8B-B14F-4D97-AF65-F5344CB8AC3E}">
        <p14:creationId xmlns:p14="http://schemas.microsoft.com/office/powerpoint/2010/main" val="5981078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306</TotalTime>
  <Words>627</Words>
  <Application>Microsoft Office PowerPoint</Application>
  <PresentationFormat>Breedbeeld</PresentationFormat>
  <Paragraphs>34</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Trebuchet MS</vt:lpstr>
      <vt:lpstr>Wingdings 3</vt:lpstr>
      <vt:lpstr>Facet</vt:lpstr>
      <vt:lpstr>Pens Karakter</vt:lpstr>
      <vt:lpstr>Maaitijdstip en conservering</vt:lpstr>
      <vt:lpstr>Suikergehalte en droge stof</vt:lpstr>
      <vt:lpstr>Pens karakter:</vt:lpstr>
      <vt:lpstr>PowerPoint-presentatie</vt:lpstr>
      <vt:lpstr>Penskarakter</vt:lpstr>
      <vt:lpstr>PowerPoint-presentatie</vt:lpstr>
      <vt:lpstr>Snijmaiskuil: Bestendigheid neemt af naarmate de kuil langer zit    De beste kuilen dalen het meest</vt:lpstr>
      <vt:lpstr>PowerPoint-presentatie</vt:lpstr>
      <vt:lpstr>Indexen        Sinds ca 2010 is de Zwavel (S) depositie enorm afgenomen agv katalysatoren in auto’s.  Werd er eerder geen S bij bemest, de laatste jaren is S een element wat met name de eerste 2 snedes  noodzakelijk is.   Vaak opgenomen in KAS   https://www.youtube.com/watch?v=SP9EkFSTM9k    </vt:lpstr>
      <vt:lpstr>N- index</vt:lpstr>
      <vt:lpstr>Conserveringsindex  Bij de conservering van de kuil is de melkzuurbacterie de belangrijkste speler.   Deze bacterie zet suikers om in melkzuur, waardoor de pH daalt.  Wanneer de pH laag genoeg is ontstaat een evenwichtssituatie, de bacteriegroei stopt.  Voorwaarde voor de groei van de melkzuurbacterie is een zuurstofloze omgeving, een luchtdichte kuil dus.   Zijn de omstandigheden voor de melkzuurbacterie niet goed, dan krijgen andere, ongewenste bacteriën, zoals de boterzuurbacterie, een kans.  Ook ligt broei op de loer. Dergelijke ongewenste processen verlagen vaak de voederwaarde.  https://www.youtube.com/watch?v=ibYKY-hm5bs&amp;feature=emb_logo </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Geert Willems</dc:creator>
  <cp:lastModifiedBy>Geert Willems</cp:lastModifiedBy>
  <cp:revision>24</cp:revision>
  <dcterms:created xsi:type="dcterms:W3CDTF">2019-02-18T12:06:26Z</dcterms:created>
  <dcterms:modified xsi:type="dcterms:W3CDTF">2021-01-19T18:56:23Z</dcterms:modified>
</cp:coreProperties>
</file>